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3"/>
  </p:notesMasterIdLst>
  <p:handoutMasterIdLst>
    <p:handoutMasterId r:id="rId14"/>
  </p:handoutMasterIdLst>
  <p:sldIdLst>
    <p:sldId id="312" r:id="rId5"/>
    <p:sldId id="314" r:id="rId6"/>
    <p:sldId id="315" r:id="rId7"/>
    <p:sldId id="317" r:id="rId8"/>
    <p:sldId id="316" r:id="rId9"/>
    <p:sldId id="318" r:id="rId10"/>
    <p:sldId id="319" r:id="rId11"/>
    <p:sldId id="320" r:id="rId12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95388" autoAdjust="0"/>
  </p:normalViewPr>
  <p:slideViewPr>
    <p:cSldViewPr snapToGrid="0" snapToObjects="1">
      <p:cViewPr varScale="1">
        <p:scale>
          <a:sx n="76" d="100"/>
          <a:sy n="76" d="100"/>
        </p:scale>
        <p:origin x="730" y="5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2931" y="810227"/>
            <a:ext cx="5746140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sz="5400" dirty="0"/>
              <a:t>Работа над проектом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78169-FB0F-0B0B-D48D-862FC215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692943"/>
            <a:ext cx="6583680" cy="923926"/>
          </a:xfrm>
        </p:spPr>
        <p:txBody>
          <a:bodyPr/>
          <a:lstStyle/>
          <a:p>
            <a:r>
              <a:rPr lang="ru-RU" sz="4000" dirty="0"/>
              <a:t>План работ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D8B118-8E0A-ECBF-FFEE-6AC9DC436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838847"/>
            <a:ext cx="7478487" cy="45418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Выбрать тему проекта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Составить план разработки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Составить инструментарий выявления требований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Составить список рисков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Написать техническое задание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Разработать продукт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Составить план тестирования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Составить набор тест-кейсов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Написать руководство пользователя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+mj-lt"/>
              </a:rPr>
              <a:t>Оформить презентацию продукта</a:t>
            </a: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792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41EEB-0CE2-B262-858E-B75C8CA6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560979"/>
            <a:ext cx="5259554" cy="946273"/>
          </a:xfrm>
        </p:spPr>
        <p:txBody>
          <a:bodyPr/>
          <a:lstStyle/>
          <a:p>
            <a:r>
              <a:rPr lang="ru-RU" sz="4000" dirty="0"/>
              <a:t>Темы проектов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B6D52D-42D3-E331-5137-5758355D2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63" y="1577591"/>
            <a:ext cx="6739094" cy="507441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Автоматическая кормушка для домашних животных: Устройство, которое автоматически выдаёт корм в определённое время.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Умная система освещения: Автоматическое включение света при низком уровне освещенности с помощью фоторезистора.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Метеостанция: Мониторинг температуры, влажности и других погодных условий с помощью датчиков.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Роботизированная рука: Устройство для манипуляций с объектами с помощью джойстика.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Автоматический полив растений: Полив растений в зависимости от влажности почвы.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Мигающий светодиод: Классический проект для проверки работоспособности платы.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Светильник с управляемой яркостью: Регулирование яркости света с помощью потенциометра.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Звуковой сигнализатор: Устройство, которое издаёт звук при обнаружении движения.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Автоматические жалюзи: Управление жалюзи с помощью шагового двигателя.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Умная система для аквариума: Управление подсветкой и температурой в аквариуме.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Система слежения за домашними животными: Мониторинг и автоматическое оповещение о состоянии питомцев.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latin typeface="+mj-lt"/>
              </a:rPr>
              <a:t>Музыкальная шкатулка: Воспроизведение мелодий при открытии крышки.</a:t>
            </a:r>
            <a:endParaRPr lang="ru-RU" sz="1600" dirty="0"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C6DC4C-1A03-1B7D-714D-6A290BF59C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256" b="8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803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3D50E-2FC6-4343-2F2C-89AF42EA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89" y="928439"/>
            <a:ext cx="9879437" cy="759684"/>
          </a:xfrm>
        </p:spPr>
        <p:txBody>
          <a:bodyPr/>
          <a:lstStyle/>
          <a:p>
            <a:r>
              <a:rPr lang="ru-RU" sz="4000" dirty="0"/>
              <a:t>План разработки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5DADD-BDC7-866C-7D14-B56B6FBA38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0563" y="2240534"/>
            <a:ext cx="3041533" cy="1829048"/>
          </a:xfrm>
        </p:spPr>
        <p:txBody>
          <a:bodyPr/>
          <a:lstStyle/>
          <a:p>
            <a:r>
              <a:rPr lang="ru-RU" sz="2000" dirty="0">
                <a:latin typeface="+mj-lt"/>
              </a:rPr>
              <a:t>Построить диаграмму </a:t>
            </a:r>
            <a:r>
              <a:rPr lang="ru-RU" sz="2000" dirty="0" err="1">
                <a:latin typeface="+mj-lt"/>
              </a:rPr>
              <a:t>Ганта</a:t>
            </a:r>
            <a:endParaRPr lang="ru-RU" sz="2000" dirty="0">
              <a:latin typeface="+mj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8D3143D4-C2C8-B23B-E870-9BEAACB8B7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3790" y="2009422"/>
            <a:ext cx="6482236" cy="4269638"/>
          </a:xfrm>
        </p:spPr>
      </p:pic>
    </p:spTree>
    <p:extLst>
      <p:ext uri="{BB962C8B-B14F-4D97-AF65-F5344CB8AC3E}">
        <p14:creationId xmlns:p14="http://schemas.microsoft.com/office/powerpoint/2010/main" val="174834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75F38-7B4A-5E5E-2B4A-3A58294DE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565" y="956475"/>
            <a:ext cx="7965461" cy="1806822"/>
          </a:xfrm>
        </p:spPr>
        <p:txBody>
          <a:bodyPr/>
          <a:lstStyle/>
          <a:p>
            <a:r>
              <a:rPr lang="ru-RU" sz="4000" dirty="0"/>
              <a:t>Инструментарий выявления требований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B4E95-5EFC-68DA-DAE6-D518AA640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0565" y="3114989"/>
            <a:ext cx="7965460" cy="305469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j-lt"/>
              </a:rPr>
              <a:t>Выделить способы выявления требований</a:t>
            </a:r>
          </a:p>
          <a:p>
            <a:r>
              <a:rPr lang="ru-RU" sz="2400" dirty="0">
                <a:latin typeface="+mj-lt"/>
              </a:rPr>
              <a:t>Выбрать три способа выявления требований</a:t>
            </a:r>
          </a:p>
          <a:p>
            <a:r>
              <a:rPr lang="ru-RU" sz="2400" dirty="0">
                <a:latin typeface="+mj-lt"/>
              </a:rPr>
              <a:t>Описать данные способы</a:t>
            </a:r>
          </a:p>
        </p:txBody>
      </p:sp>
    </p:spTree>
    <p:extLst>
      <p:ext uri="{BB962C8B-B14F-4D97-AF65-F5344CB8AC3E}">
        <p14:creationId xmlns:p14="http://schemas.microsoft.com/office/powerpoint/2010/main" val="76785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BCDAC-784F-0B62-3836-E2CFD553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4809" y="914400"/>
            <a:ext cx="7043617" cy="834013"/>
          </a:xfrm>
        </p:spPr>
        <p:txBody>
          <a:bodyPr/>
          <a:lstStyle/>
          <a:p>
            <a:r>
              <a:rPr lang="ru-RU" sz="4000" dirty="0"/>
              <a:t>Список рисков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39D09DA-6F38-5FE7-00FB-D40062782751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94937932"/>
              </p:ext>
            </p:extLst>
          </p:nvPr>
        </p:nvGraphicFramePr>
        <p:xfrm>
          <a:off x="4364038" y="2628462"/>
          <a:ext cx="7043736" cy="741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7912">
                  <a:extLst>
                    <a:ext uri="{9D8B030D-6E8A-4147-A177-3AD203B41FA5}">
                      <a16:colId xmlns:a16="http://schemas.microsoft.com/office/drawing/2014/main" val="144819425"/>
                    </a:ext>
                  </a:extLst>
                </a:gridCol>
                <a:gridCol w="2347912">
                  <a:extLst>
                    <a:ext uri="{9D8B030D-6E8A-4147-A177-3AD203B41FA5}">
                      <a16:colId xmlns:a16="http://schemas.microsoft.com/office/drawing/2014/main" val="1076856518"/>
                    </a:ext>
                  </a:extLst>
                </a:gridCol>
                <a:gridCol w="2347912">
                  <a:extLst>
                    <a:ext uri="{9D8B030D-6E8A-4147-A177-3AD203B41FA5}">
                      <a16:colId xmlns:a16="http://schemas.microsoft.com/office/drawing/2014/main" val="1209132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Название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Вероятность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Последствия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96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Взлом 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От 0 до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От 0 до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092381"/>
                  </a:ext>
                </a:extLst>
              </a:tr>
            </a:tbl>
          </a:graphicData>
        </a:graphic>
      </p:graphicFrame>
      <p:sp>
        <p:nvSpPr>
          <p:cNvPr id="8" name="Объект 3">
            <a:extLst>
              <a:ext uri="{FF2B5EF4-FFF2-40B4-BE49-F238E27FC236}">
                <a16:creationId xmlns:a16="http://schemas.microsoft.com/office/drawing/2014/main" id="{132FEC92-2BD0-554E-D4A3-72C0A5CB4697}"/>
              </a:ext>
            </a:extLst>
          </p:cNvPr>
          <p:cNvSpPr txBox="1">
            <a:spLocks/>
          </p:cNvSpPr>
          <p:nvPr/>
        </p:nvSpPr>
        <p:spPr>
          <a:xfrm>
            <a:off x="4369011" y="2134284"/>
            <a:ext cx="7043618" cy="49012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Таблица 1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9CB3698D-3E06-8AF5-5AF2-F709764F63DE}"/>
              </a:ext>
            </a:extLst>
          </p:cNvPr>
          <p:cNvSpPr txBox="1">
            <a:spLocks/>
          </p:cNvSpPr>
          <p:nvPr/>
        </p:nvSpPr>
        <p:spPr>
          <a:xfrm>
            <a:off x="4364038" y="4005129"/>
            <a:ext cx="7043618" cy="490124"/>
          </a:xfrm>
          <a:prstGeom prst="rect">
            <a:avLst/>
          </a:prstGeom>
        </p:spPr>
        <p:txBody>
          <a:bodyPr vert="horz" lIns="91440" tIns="0" rIns="91440" bIns="0" rtlCol="0">
            <a:normAutofit/>
          </a:bodyPr>
          <a:lstStyle>
            <a:defPPr>
              <a:defRPr lang="ru-RU"/>
            </a:defPPr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7472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68580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lang="ru-RU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347472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cs"/>
                <a:ea typeface="+mn-ea"/>
                <a:cs typeface="+mn-cs"/>
              </a:defRPr>
            </a:lvl9pPr>
          </a:lstStyle>
          <a:p>
            <a:r>
              <a:rPr lang="ru-RU" dirty="0">
                <a:latin typeface="+mj-lt"/>
              </a:rPr>
              <a:t>Таблица 2</a:t>
            </a:r>
          </a:p>
        </p:txBody>
      </p:sp>
      <p:graphicFrame>
        <p:nvGraphicFramePr>
          <p:cNvPr id="11" name="Объект 6">
            <a:extLst>
              <a:ext uri="{FF2B5EF4-FFF2-40B4-BE49-F238E27FC236}">
                <a16:creationId xmlns:a16="http://schemas.microsoft.com/office/drawing/2014/main" id="{A472DFDE-6842-ECC3-7B5D-A9B55595A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638764"/>
              </p:ext>
            </p:extLst>
          </p:nvPr>
        </p:nvGraphicFramePr>
        <p:xfrm>
          <a:off x="4364809" y="4495253"/>
          <a:ext cx="7043736" cy="1285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47912">
                  <a:extLst>
                    <a:ext uri="{9D8B030D-6E8A-4147-A177-3AD203B41FA5}">
                      <a16:colId xmlns:a16="http://schemas.microsoft.com/office/drawing/2014/main" val="144819425"/>
                    </a:ext>
                  </a:extLst>
                </a:gridCol>
                <a:gridCol w="2347912">
                  <a:extLst>
                    <a:ext uri="{9D8B030D-6E8A-4147-A177-3AD203B41FA5}">
                      <a16:colId xmlns:a16="http://schemas.microsoft.com/office/drawing/2014/main" val="1076856518"/>
                    </a:ext>
                  </a:extLst>
                </a:gridCol>
                <a:gridCol w="2347912">
                  <a:extLst>
                    <a:ext uri="{9D8B030D-6E8A-4147-A177-3AD203B41FA5}">
                      <a16:colId xmlns:a16="http://schemas.microsoft.com/office/drawing/2014/main" val="1209132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Название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Описание риска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Решение риска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969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Взлом 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Украли все персональные данные с 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j-lt"/>
                        </a:rPr>
                        <a:t>Выкинуть ПК и купить новый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092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98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641FF-1E12-D7C7-D0EB-84B00165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34636"/>
            <a:ext cx="7796464" cy="783150"/>
          </a:xfrm>
        </p:spPr>
        <p:txBody>
          <a:bodyPr/>
          <a:lstStyle/>
          <a:p>
            <a:r>
              <a:rPr lang="ru-RU" sz="4000" dirty="0"/>
              <a:t>Техническое задание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7D7466-D78B-B4E3-55E6-372DD623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1" y="2303028"/>
            <a:ext cx="7796462" cy="372033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Обращаться к данным ГОСТам: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Black" panose="020B0A04020102020204" pitchFamily="34" charset="0"/>
              </a:rPr>
              <a:t>ГОСТ 19.104-78. ЕСПД. Основные надписи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Arial Black" panose="020B0A04020102020204" pitchFamily="34" charset="0"/>
              </a:rPr>
              <a:t>ГОСТ 19.201-78 Единая система программной документации. Техническое задание. Требования к содержанию и оформлению</a:t>
            </a:r>
          </a:p>
          <a:p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422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77164-2AC1-8AF5-80FA-A089A250D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3"/>
            <a:ext cx="5715000" cy="1210130"/>
          </a:xfrm>
        </p:spPr>
        <p:txBody>
          <a:bodyPr/>
          <a:lstStyle/>
          <a:p>
            <a:r>
              <a:rPr lang="ru-RU" sz="4000" dirty="0"/>
              <a:t>Разработка продукта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D83C94-4D52-E974-F306-04DC6FB33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1" y="2572378"/>
            <a:ext cx="5715000" cy="34758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Построить схему подключения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+mj-lt"/>
              </a:rPr>
              <a:t>Написать код</a:t>
            </a:r>
          </a:p>
        </p:txBody>
      </p:sp>
    </p:spTree>
    <p:extLst>
      <p:ext uri="{BB962C8B-B14F-4D97-AF65-F5344CB8AC3E}">
        <p14:creationId xmlns:p14="http://schemas.microsoft.com/office/powerpoint/2010/main" val="1577701532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{E2879B32-E22E-4690-88F7-FDC5A7979B31}tf78438558_win32</Template>
  <TotalTime>216</TotalTime>
  <Words>280</Words>
  <Application>Microsoft Office PowerPoint</Application>
  <PresentationFormat>Широкоэкранный</PresentationFormat>
  <Paragraphs>54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Пользовательская</vt:lpstr>
      <vt:lpstr>Работа над проектом</vt:lpstr>
      <vt:lpstr>План работ</vt:lpstr>
      <vt:lpstr>Темы проектов</vt:lpstr>
      <vt:lpstr>План разработки</vt:lpstr>
      <vt:lpstr>Инструментарий выявления требований</vt:lpstr>
      <vt:lpstr>Список рисков</vt:lpstr>
      <vt:lpstr>Техническое задание</vt:lpstr>
      <vt:lpstr>Разработка продукта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Ангелина Решетникова</dc:creator>
  <cp:lastModifiedBy>Ангелина Решетникова</cp:lastModifiedBy>
  <cp:revision>8</cp:revision>
  <dcterms:created xsi:type="dcterms:W3CDTF">2025-03-07T04:54:55Z</dcterms:created>
  <dcterms:modified xsi:type="dcterms:W3CDTF">2025-03-18T03:30:30Z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